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257" r:id="rId6"/>
    <p:sldId id="258" r:id="rId7"/>
    <p:sldId id="270" r:id="rId8"/>
    <p:sldId id="260" r:id="rId9"/>
    <p:sldId id="261" r:id="rId10"/>
    <p:sldId id="265" r:id="rId11"/>
    <p:sldId id="267" r:id="rId12"/>
    <p:sldId id="271" r:id="rId13"/>
    <p:sldId id="269" r:id="rId14"/>
  </p:sldIdLst>
  <p:sldSz cx="18288000" cy="10287000"/>
  <p:notesSz cx="6858000" cy="9144000"/>
  <p:embeddedFontLst>
    <p:embeddedFont>
      <p:font typeface="Aptos" panose="020B00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DM Sans" pitchFamily="2" charset="0"/>
      <p:regular r:id="rId24"/>
      <p:bold r:id="rId25"/>
      <p:italic r:id="rId26"/>
      <p:boldItalic r:id="rId27"/>
    </p:embeddedFont>
    <p:embeddedFont>
      <p:font typeface="DM Sans Bold" charset="0"/>
      <p:regular r:id="rId28"/>
    </p:embeddedFont>
    <p:embeddedFont>
      <p:font typeface="Oswald" panose="00000500000000000000" pitchFamily="2" charset="0"/>
      <p:regular r:id="rId29"/>
      <p:bold r:id="rId30"/>
    </p:embeddedFont>
    <p:embeddedFont>
      <p:font typeface="Oswald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348603-0978-4162-BAC1-DB5D752A14A3}" v="2846" dt="2024-05-21T10:58:26.725"/>
    <p1510:client id="{E02A8FB2-73D6-4E4F-B442-6841BB928C74}" v="2542" dt="2024-05-20T12:01:51.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86" y="6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58C8C-CC30-495C-9D86-0F56C453A2D0}" type="datetimeFigureOut">
              <a:rPr lang="en-US" smtClean="0"/>
              <a:t>21-May-24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E36FB-EE7E-45E1-B93E-CE4356526D19}" type="slidenum">
              <a:rPr lang="en-US" smtClean="0"/>
              <a:t>‹#›</a:t>
            </a:fld>
            <a:endParaRPr lang="en-US"/>
          </a:p>
        </p:txBody>
      </p:sp>
    </p:spTree>
    <p:extLst>
      <p:ext uri="{BB962C8B-B14F-4D97-AF65-F5344CB8AC3E}">
        <p14:creationId xmlns:p14="http://schemas.microsoft.com/office/powerpoint/2010/main" val="136125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E36FB-EE7E-45E1-B93E-CE4356526D19}" type="slidenum">
              <a:rPr lang="en-US" smtClean="0"/>
              <a:t>1</a:t>
            </a:fld>
            <a:endParaRPr lang="en-US"/>
          </a:p>
        </p:txBody>
      </p:sp>
    </p:spTree>
    <p:extLst>
      <p:ext uri="{BB962C8B-B14F-4D97-AF65-F5344CB8AC3E}">
        <p14:creationId xmlns:p14="http://schemas.microsoft.com/office/powerpoint/2010/main" val="396536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 starting to explain the main things about our project, let me introduce you with the agenda. </a:t>
            </a:r>
            <a:r>
              <a:rPr lang="en-US" dirty="0" err="1"/>
              <a:t>Firt</a:t>
            </a:r>
            <a:r>
              <a:rPr lang="en-US" dirty="0"/>
              <a:t> we have the information about the project, Next is the software requirements that we set. Following is Design Choices, testing and Outcomes and Learnings we had from this course. Lastly, we will have the demonstration of the game.</a:t>
            </a:r>
          </a:p>
          <a:p>
            <a:endParaRPr lang="en-US" dirty="0"/>
          </a:p>
        </p:txBody>
      </p:sp>
      <p:sp>
        <p:nvSpPr>
          <p:cNvPr id="4" name="Slide Number Placeholder 3"/>
          <p:cNvSpPr>
            <a:spLocks noGrp="1"/>
          </p:cNvSpPr>
          <p:nvPr>
            <p:ph type="sldNum" sz="quarter" idx="5"/>
          </p:nvPr>
        </p:nvSpPr>
        <p:spPr/>
        <p:txBody>
          <a:bodyPr/>
          <a:lstStyle/>
          <a:p>
            <a:fld id="{7AAE36FB-EE7E-45E1-B93E-CE4356526D19}" type="slidenum">
              <a:rPr lang="en-US" smtClean="0"/>
              <a:t>2</a:t>
            </a:fld>
            <a:endParaRPr lang="en-US"/>
          </a:p>
        </p:txBody>
      </p:sp>
    </p:spTree>
    <p:extLst>
      <p:ext uri="{BB962C8B-B14F-4D97-AF65-F5344CB8AC3E}">
        <p14:creationId xmlns:p14="http://schemas.microsoft.com/office/powerpoint/2010/main" val="150644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goal in this project was to create the traditional Connect 4 game. The game we created allows two player to interact and has a turn-based mechanism. 3 of the main tasks during this work were responsive gameplay, simple </a:t>
            </a:r>
            <a:r>
              <a:rPr lang="en-US" dirty="0" err="1"/>
              <a:t>designm</a:t>
            </a:r>
            <a:r>
              <a:rPr lang="en-US" dirty="0"/>
              <a:t> and Classic Connect 4 game play. Responsive game play indicates that there is no lag or no latency. Simple design is for the better understanding as indicated target audience is children who are approaching school age.</a:t>
            </a:r>
          </a:p>
          <a:p>
            <a:endParaRPr lang="en-US" dirty="0"/>
          </a:p>
        </p:txBody>
      </p:sp>
      <p:sp>
        <p:nvSpPr>
          <p:cNvPr id="4" name="Slide Number Placeholder 3"/>
          <p:cNvSpPr>
            <a:spLocks noGrp="1"/>
          </p:cNvSpPr>
          <p:nvPr>
            <p:ph type="sldNum" sz="quarter" idx="5"/>
          </p:nvPr>
        </p:nvSpPr>
        <p:spPr/>
        <p:txBody>
          <a:bodyPr/>
          <a:lstStyle/>
          <a:p>
            <a:fld id="{7AAE36FB-EE7E-45E1-B93E-CE4356526D19}" type="slidenum">
              <a:rPr lang="en-US" smtClean="0"/>
              <a:t>3</a:t>
            </a:fld>
            <a:endParaRPr lang="en-US"/>
          </a:p>
        </p:txBody>
      </p:sp>
    </p:spTree>
    <p:extLst>
      <p:ext uri="{BB962C8B-B14F-4D97-AF65-F5344CB8AC3E}">
        <p14:creationId xmlns:p14="http://schemas.microsoft.com/office/powerpoint/2010/main" val="132039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Software Requirements we have mainly two type of requirements included which are nonfunctional and functional. For functional requirements we included Game-board, player pieces , turn mechanism, game conditions and </a:t>
            </a:r>
            <a:r>
              <a:rPr lang="en-US" dirty="0" err="1"/>
              <a:t>visiual</a:t>
            </a:r>
            <a:r>
              <a:rPr lang="en-US" dirty="0"/>
              <a:t> feedback we are the basis of the game.</a:t>
            </a:r>
          </a:p>
          <a:p>
            <a:r>
              <a:rPr lang="en-US" dirty="0"/>
              <a:t>For Non-functional requirements we have user-friendly Ui and clarity.</a:t>
            </a:r>
          </a:p>
        </p:txBody>
      </p:sp>
      <p:sp>
        <p:nvSpPr>
          <p:cNvPr id="4" name="Slide Number Placeholder 3"/>
          <p:cNvSpPr>
            <a:spLocks noGrp="1"/>
          </p:cNvSpPr>
          <p:nvPr>
            <p:ph type="sldNum" sz="quarter" idx="5"/>
          </p:nvPr>
        </p:nvSpPr>
        <p:spPr/>
        <p:txBody>
          <a:bodyPr/>
          <a:lstStyle/>
          <a:p>
            <a:fld id="{7AAE36FB-EE7E-45E1-B93E-CE4356526D19}" type="slidenum">
              <a:rPr lang="en-US" smtClean="0"/>
              <a:t>4</a:t>
            </a:fld>
            <a:endParaRPr lang="en-US"/>
          </a:p>
        </p:txBody>
      </p:sp>
    </p:spTree>
    <p:extLst>
      <p:ext uri="{BB962C8B-B14F-4D97-AF65-F5344CB8AC3E}">
        <p14:creationId xmlns:p14="http://schemas.microsoft.com/office/powerpoint/2010/main" val="1982066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the design choice, we had 2 choices in mind which are modular and monolithic. Starting with modular it is possible to say that, every aspect of the game has a specific module which contains code/implementation process inside. Advantages of this kind of design is that it is scalable and reusable. Each component in modular design is independent and can be developed in that way. New features can be added or deleted with the minimal impact on other modules. Reusable means modules can be used again which leads to fewer bugs and faster development. As a disadvantage modular design is complex and costly.</a:t>
            </a:r>
          </a:p>
          <a:p>
            <a:endParaRPr lang="en-US" dirty="0"/>
          </a:p>
          <a:p>
            <a:r>
              <a:rPr lang="en-US" dirty="0"/>
              <a:t>On the other hand, Monolithic design has 3 main classes and the other aspects of the project is </a:t>
            </a:r>
            <a:r>
              <a:rPr lang="en-US" dirty="0" err="1"/>
              <a:t>seperated</a:t>
            </a:r>
            <a:r>
              <a:rPr lang="en-US" dirty="0"/>
              <a:t> among these 3. This kind of design is simple, and efficient. It is simple to understand and manage especially for small projects like connect4. Also, as the components are </a:t>
            </a:r>
            <a:r>
              <a:rPr lang="en-US" dirty="0" err="1"/>
              <a:t>tighlty</a:t>
            </a:r>
            <a:r>
              <a:rPr lang="en-US" dirty="0"/>
              <a:t> coupled, communication between them is fast.</a:t>
            </a:r>
          </a:p>
          <a:p>
            <a:endParaRPr lang="en-US" dirty="0"/>
          </a:p>
          <a:p>
            <a:r>
              <a:rPr lang="en-US" dirty="0"/>
              <a:t>As disadvantages of monolithic design, Scalability and Flexibility can be </a:t>
            </a:r>
            <a:r>
              <a:rPr lang="en-US" dirty="0" err="1"/>
              <a:t>mentioned.if</a:t>
            </a:r>
            <a:r>
              <a:rPr lang="en-US" dirty="0"/>
              <a:t> the project grows this design will be hard to manage and scale. Adding new features might require huge changes. Lastly the made changes in one part of the system can cause an impact on the other parts which illustrates the low flexibility.</a:t>
            </a:r>
          </a:p>
        </p:txBody>
      </p:sp>
      <p:sp>
        <p:nvSpPr>
          <p:cNvPr id="4" name="Slide Number Placeholder 3"/>
          <p:cNvSpPr>
            <a:spLocks noGrp="1"/>
          </p:cNvSpPr>
          <p:nvPr>
            <p:ph type="sldNum" sz="quarter" idx="5"/>
          </p:nvPr>
        </p:nvSpPr>
        <p:spPr/>
        <p:txBody>
          <a:bodyPr/>
          <a:lstStyle/>
          <a:p>
            <a:fld id="{7AAE36FB-EE7E-45E1-B93E-CE4356526D19}" type="slidenum">
              <a:rPr lang="en-US" smtClean="0"/>
              <a:t>5</a:t>
            </a:fld>
            <a:endParaRPr lang="en-US"/>
          </a:p>
        </p:txBody>
      </p:sp>
    </p:spTree>
    <p:extLst>
      <p:ext uri="{BB962C8B-B14F-4D97-AF65-F5344CB8AC3E}">
        <p14:creationId xmlns:p14="http://schemas.microsoft.com/office/powerpoint/2010/main" val="1666303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opted for monolithic design because, as my friend mentioned, the design itself is simple to develop and with this simplicity makes implementation phase shorter. Additional to this, projects that have static requirements such as the connect 4, can benefit this design since the potential change in the requirements is not likely. Here you can see UML diagram of our early design phase.</a:t>
            </a:r>
          </a:p>
        </p:txBody>
      </p:sp>
      <p:sp>
        <p:nvSpPr>
          <p:cNvPr id="4" name="Slide Number Placeholder 3"/>
          <p:cNvSpPr>
            <a:spLocks noGrp="1"/>
          </p:cNvSpPr>
          <p:nvPr>
            <p:ph type="sldNum" sz="quarter" idx="5"/>
          </p:nvPr>
        </p:nvSpPr>
        <p:spPr/>
        <p:txBody>
          <a:bodyPr/>
          <a:lstStyle/>
          <a:p>
            <a:fld id="{7AAE36FB-EE7E-45E1-B93E-CE4356526D19}" type="slidenum">
              <a:rPr lang="en-US" smtClean="0"/>
              <a:t>6</a:t>
            </a:fld>
            <a:endParaRPr lang="en-US"/>
          </a:p>
        </p:txBody>
      </p:sp>
    </p:spTree>
    <p:extLst>
      <p:ext uri="{BB962C8B-B14F-4D97-AF65-F5344CB8AC3E}">
        <p14:creationId xmlns:p14="http://schemas.microsoft.com/office/powerpoint/2010/main" val="177803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for every project, testing is important aspect of our project. We have aimed to test all the functions that are necessary for our game to function properly such as clicks on a valid area and invalid areas, win conditions and restarting the game. On the right you can see a snippet from our test code. And on the left, you can see the report of our testing. </a:t>
            </a:r>
          </a:p>
        </p:txBody>
      </p:sp>
      <p:sp>
        <p:nvSpPr>
          <p:cNvPr id="4" name="Slide Number Placeholder 3"/>
          <p:cNvSpPr>
            <a:spLocks noGrp="1"/>
          </p:cNvSpPr>
          <p:nvPr>
            <p:ph type="sldNum" sz="quarter" idx="5"/>
          </p:nvPr>
        </p:nvSpPr>
        <p:spPr/>
        <p:txBody>
          <a:bodyPr/>
          <a:lstStyle/>
          <a:p>
            <a:fld id="{7AAE36FB-EE7E-45E1-B93E-CE4356526D19}" type="slidenum">
              <a:rPr lang="en-US" smtClean="0"/>
              <a:t>7</a:t>
            </a:fld>
            <a:endParaRPr lang="en-US"/>
          </a:p>
        </p:txBody>
      </p:sp>
    </p:spTree>
    <p:extLst>
      <p:ext uri="{BB962C8B-B14F-4D97-AF65-F5344CB8AC3E}">
        <p14:creationId xmlns:p14="http://schemas.microsoft.com/office/powerpoint/2010/main" val="178823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Connect 4, we applied OOP principles to structure our code into manageable classes and objects, improving codebase organization and maintainability. </a:t>
            </a:r>
          </a:p>
          <a:p>
            <a:r>
              <a:rPr lang="en-US"/>
              <a:t>Using the waterfall development method, we carefully planned and executed each phase sequentially, ensuring a smooth progression from design to implementation. </a:t>
            </a:r>
          </a:p>
          <a:p>
            <a:r>
              <a:rPr lang="en-US"/>
              <a:t>In addition, we adhered to the Software Development Life Cycle (SDLC) framework, which guided us through key stages such as planning, design, implementation, and testing. </a:t>
            </a:r>
          </a:p>
          <a:p>
            <a:r>
              <a:rPr lang="en-US"/>
              <a:t>This reinforced a systematic approach to software development.</a:t>
            </a:r>
          </a:p>
        </p:txBody>
      </p:sp>
      <p:sp>
        <p:nvSpPr>
          <p:cNvPr id="4" name="Slide Number Placeholder 3"/>
          <p:cNvSpPr>
            <a:spLocks noGrp="1"/>
          </p:cNvSpPr>
          <p:nvPr>
            <p:ph type="sldNum" sz="quarter" idx="5"/>
          </p:nvPr>
        </p:nvSpPr>
        <p:spPr/>
        <p:txBody>
          <a:bodyPr/>
          <a:lstStyle/>
          <a:p>
            <a:fld id="{7AAE36FB-EE7E-45E1-B93E-CE4356526D19}" type="slidenum">
              <a:rPr lang="en-US" smtClean="0"/>
              <a:t>8</a:t>
            </a:fld>
            <a:endParaRPr lang="en-US"/>
          </a:p>
        </p:txBody>
      </p:sp>
    </p:spTree>
    <p:extLst>
      <p:ext uri="{BB962C8B-B14F-4D97-AF65-F5344CB8AC3E}">
        <p14:creationId xmlns:p14="http://schemas.microsoft.com/office/powerpoint/2010/main" val="3555192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before finishing the our presentation we would like to show you our game.</a:t>
            </a:r>
          </a:p>
        </p:txBody>
      </p:sp>
      <p:sp>
        <p:nvSpPr>
          <p:cNvPr id="4" name="Slide Number Placeholder 3"/>
          <p:cNvSpPr>
            <a:spLocks noGrp="1"/>
          </p:cNvSpPr>
          <p:nvPr>
            <p:ph type="sldNum" sz="quarter" idx="5"/>
          </p:nvPr>
        </p:nvSpPr>
        <p:spPr/>
        <p:txBody>
          <a:bodyPr/>
          <a:lstStyle/>
          <a:p>
            <a:fld id="{7AAE36FB-EE7E-45E1-B93E-CE4356526D19}" type="slidenum">
              <a:rPr lang="en-US" smtClean="0"/>
              <a:t>9</a:t>
            </a:fld>
            <a:endParaRPr lang="en-US"/>
          </a:p>
        </p:txBody>
      </p:sp>
    </p:spTree>
    <p:extLst>
      <p:ext uri="{BB962C8B-B14F-4D97-AF65-F5344CB8AC3E}">
        <p14:creationId xmlns:p14="http://schemas.microsoft.com/office/powerpoint/2010/main" val="330436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27.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8.jpe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7.png"/><Relationship Id="rId5" Type="http://schemas.openxmlformats.org/officeDocument/2006/relationships/image" Target="../media/image32.svg"/><Relationship Id="rId10" Type="http://schemas.openxmlformats.org/officeDocument/2006/relationships/image" Target="../media/image36.svg"/><Relationship Id="rId4" Type="http://schemas.openxmlformats.org/officeDocument/2006/relationships/image" Target="../media/image31.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06420" y="4224771"/>
            <a:ext cx="10241652" cy="2573397"/>
          </a:xfrm>
          <a:prstGeom prst="rect">
            <a:avLst/>
          </a:prstGeom>
        </p:spPr>
        <p:txBody>
          <a:bodyPr wrap="square" lIns="0" tIns="0" rIns="0" bIns="0" rtlCol="0" anchor="t">
            <a:spAutoFit/>
          </a:bodyPr>
          <a:lstStyle/>
          <a:p>
            <a:pPr algn="ctr">
              <a:lnSpc>
                <a:spcPts val="22684"/>
              </a:lnSpc>
            </a:pPr>
            <a:r>
              <a:rPr lang="en-US" sz="13000" spc="1610">
                <a:solidFill>
                  <a:srgbClr val="231F20"/>
                </a:solidFill>
                <a:latin typeface="Oswald Bold"/>
              </a:rPr>
              <a:t>CONNECT 4</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PROJECT</a:t>
            </a:r>
          </a:p>
        </p:txBody>
      </p:sp>
      <p:sp>
        <p:nvSpPr>
          <p:cNvPr id="14" name="TextBox 13">
            <a:extLst>
              <a:ext uri="{FF2B5EF4-FFF2-40B4-BE49-F238E27FC236}">
                <a16:creationId xmlns:a16="http://schemas.microsoft.com/office/drawing/2014/main" id="{CA9B245F-289A-21A1-24A9-30E92A8A39CE}"/>
              </a:ext>
            </a:extLst>
          </p:cNvPr>
          <p:cNvSpPr txBox="1"/>
          <p:nvPr/>
        </p:nvSpPr>
        <p:spPr>
          <a:xfrm>
            <a:off x="304800" y="7693501"/>
            <a:ext cx="13171570" cy="2308324"/>
          </a:xfrm>
          <a:prstGeom prst="rect">
            <a:avLst/>
          </a:prstGeom>
          <a:noFill/>
        </p:spPr>
        <p:txBody>
          <a:bodyPr wrap="square" rtlCol="0">
            <a:spAutoFit/>
          </a:bodyPr>
          <a:lstStyle/>
          <a:p>
            <a:r>
              <a:rPr lang="en-US" sz="3600">
                <a:latin typeface="Oswald Bold" panose="00000800000000000000" charset="0"/>
              </a:rPr>
              <a:t>APPLIED SYSTEM SOFTWARE – DIP392</a:t>
            </a:r>
          </a:p>
          <a:p>
            <a:endParaRPr lang="en-US" sz="3600">
              <a:latin typeface="Oswald Bold" panose="00000800000000000000" charset="0"/>
            </a:endParaRPr>
          </a:p>
          <a:p>
            <a:r>
              <a:rPr lang="en-US" sz="3600">
                <a:latin typeface="Oswald Bold" panose="00000800000000000000" charset="0"/>
              </a:rPr>
              <a:t>MEHMET SAHIN UCES – 211ADB056</a:t>
            </a:r>
          </a:p>
          <a:p>
            <a:r>
              <a:rPr lang="en-US" sz="3600">
                <a:latin typeface="Oswald Bold" panose="00000800000000000000" charset="0"/>
              </a:rPr>
              <a:t>PARVIZ ATAKISHIYEV – 211ADB059</a:t>
            </a:r>
            <a:endParaRPr lang="en-US"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61733" y="2105045"/>
            <a:ext cx="8097687" cy="4867615"/>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THANK YOU FOR YOUR ATTENTION!</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4980992" y="2857500"/>
            <a:ext cx="1400485" cy="5257800"/>
            <a:chOff x="0" y="-19050"/>
            <a:chExt cx="368852" cy="172918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ABOUT THE PROJECT</a:t>
            </a:r>
          </a:p>
        </p:txBody>
      </p:sp>
      <p:sp>
        <p:nvSpPr>
          <p:cNvPr id="16" name="TextBox 16"/>
          <p:cNvSpPr txBox="1"/>
          <p:nvPr/>
        </p:nvSpPr>
        <p:spPr>
          <a:xfrm>
            <a:off x="6607430" y="4127355"/>
            <a:ext cx="6076629" cy="429092"/>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SOFTWARE REQUIREMENTS</a:t>
            </a:r>
          </a:p>
        </p:txBody>
      </p:sp>
      <p:sp>
        <p:nvSpPr>
          <p:cNvPr id="17" name="TextBox 17"/>
          <p:cNvSpPr txBox="1"/>
          <p:nvPr/>
        </p:nvSpPr>
        <p:spPr>
          <a:xfrm>
            <a:off x="6607430" y="5047445"/>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DESIGN CHOICE</a:t>
            </a:r>
          </a:p>
        </p:txBody>
      </p:sp>
      <p:sp>
        <p:nvSpPr>
          <p:cNvPr id="18" name="TextBox 18"/>
          <p:cNvSpPr txBox="1"/>
          <p:nvPr/>
        </p:nvSpPr>
        <p:spPr>
          <a:xfrm>
            <a:off x="6607430" y="584166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TESTING</a:t>
            </a:r>
          </a:p>
        </p:txBody>
      </p:sp>
      <p:sp>
        <p:nvSpPr>
          <p:cNvPr id="19" name="TextBox 19"/>
          <p:cNvSpPr txBox="1"/>
          <p:nvPr/>
        </p:nvSpPr>
        <p:spPr>
          <a:xfrm>
            <a:off x="6607430" y="6642507"/>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OUTCOMES AND LEARNINGS</a:t>
            </a:r>
          </a:p>
        </p:txBody>
      </p:sp>
      <p:sp>
        <p:nvSpPr>
          <p:cNvPr id="22" name="TextBox 12">
            <a:extLst>
              <a:ext uri="{FF2B5EF4-FFF2-40B4-BE49-F238E27FC236}">
                <a16:creationId xmlns:a16="http://schemas.microsoft.com/office/drawing/2014/main" id="{B609BE73-A5B3-09AC-7148-E2A906E1E05F}"/>
              </a:ext>
            </a:extLst>
          </p:cNvPr>
          <p:cNvSpPr txBox="1"/>
          <p:nvPr/>
        </p:nvSpPr>
        <p:spPr>
          <a:xfrm>
            <a:off x="5250954" y="724142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23" name="TextBox 19">
            <a:extLst>
              <a:ext uri="{FF2B5EF4-FFF2-40B4-BE49-F238E27FC236}">
                <a16:creationId xmlns:a16="http://schemas.microsoft.com/office/drawing/2014/main" id="{19B69FC3-7FF0-5648-7991-55DAA29B1E5E}"/>
              </a:ext>
            </a:extLst>
          </p:cNvPr>
          <p:cNvSpPr txBox="1"/>
          <p:nvPr/>
        </p:nvSpPr>
        <p:spPr>
          <a:xfrm>
            <a:off x="6607430" y="7380795"/>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DEMONSTRATION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5"/>
            <a:stretch>
              <a:fillRect l="-49746" r="-49746"/>
            </a:stretch>
          </a:blipFill>
        </p:spPr>
        <p:txBody>
          <a:bodyPr/>
          <a:lstStyle/>
          <a:p>
            <a:endParaRPr lang="en-US"/>
          </a:p>
        </p:txBody>
      </p:sp>
      <p:grpSp>
        <p:nvGrpSpPr>
          <p:cNvPr id="8" name="Group 8"/>
          <p:cNvGrpSpPr/>
          <p:nvPr/>
        </p:nvGrpSpPr>
        <p:grpSpPr>
          <a:xfrm>
            <a:off x="894970" y="3143358"/>
            <a:ext cx="10857265" cy="2201945"/>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307833" y="3522816"/>
            <a:ext cx="1306762" cy="1326050"/>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13" name="Group 13"/>
          <p:cNvGrpSpPr/>
          <p:nvPr/>
        </p:nvGrpSpPr>
        <p:grpSpPr>
          <a:xfrm>
            <a:off x="894970" y="5524500"/>
            <a:ext cx="10857265" cy="2201945"/>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307833" y="5751539"/>
            <a:ext cx="1309933" cy="1331725"/>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1353155" y="888605"/>
            <a:ext cx="9262709" cy="1525354"/>
          </a:xfrm>
          <a:prstGeom prst="rect">
            <a:avLst/>
          </a:prstGeom>
        </p:spPr>
        <p:txBody>
          <a:bodyPr wrap="square" lIns="0" tIns="0" rIns="0" bIns="0" rtlCol="0" anchor="t">
            <a:spAutoFit/>
          </a:bodyPr>
          <a:lstStyle/>
          <a:p>
            <a:pPr algn="l">
              <a:lnSpc>
                <a:spcPts val="13774"/>
              </a:lnSpc>
            </a:pPr>
            <a:r>
              <a:rPr lang="en-US" sz="6600" spc="978">
                <a:solidFill>
                  <a:srgbClr val="231F20"/>
                </a:solidFill>
                <a:latin typeface="Oswald Bold"/>
              </a:rPr>
              <a:t>ABOUT THE PROJECT</a:t>
            </a:r>
          </a:p>
        </p:txBody>
      </p:sp>
      <p:sp>
        <p:nvSpPr>
          <p:cNvPr id="18" name="TextBox 18"/>
          <p:cNvSpPr txBox="1"/>
          <p:nvPr/>
        </p:nvSpPr>
        <p:spPr>
          <a:xfrm>
            <a:off x="2913010" y="3420755"/>
            <a:ext cx="8576626" cy="1578702"/>
          </a:xfrm>
          <a:prstGeom prst="rect">
            <a:avLst/>
          </a:prstGeom>
        </p:spPr>
        <p:txBody>
          <a:bodyPr wrap="square" lIns="0" tIns="0" rIns="0" bIns="0" rtlCol="0" anchor="t">
            <a:spAutoFit/>
          </a:bodyPr>
          <a:lstStyle/>
          <a:p>
            <a:pPr marL="0" lvl="0" indent="0" algn="l">
              <a:lnSpc>
                <a:spcPts val="3050"/>
              </a:lnSpc>
              <a:spcBef>
                <a:spcPct val="0"/>
              </a:spcBef>
            </a:pPr>
            <a:r>
              <a:rPr lang="en-US" sz="2400" spc="216">
                <a:solidFill>
                  <a:srgbClr val="231F20"/>
                </a:solidFill>
                <a:latin typeface="DM Sans"/>
              </a:rPr>
              <a:t>The goal is to create a digital version of the traditional game Connect Four. The game should be allowing for two-player and turn-based matches.</a:t>
            </a:r>
          </a:p>
        </p:txBody>
      </p:sp>
      <p:sp>
        <p:nvSpPr>
          <p:cNvPr id="19" name="TextBox 19"/>
          <p:cNvSpPr txBox="1"/>
          <p:nvPr/>
        </p:nvSpPr>
        <p:spPr>
          <a:xfrm>
            <a:off x="2983261" y="5806064"/>
            <a:ext cx="8057819" cy="1571777"/>
          </a:xfrm>
          <a:prstGeom prst="rect">
            <a:avLst/>
          </a:prstGeom>
        </p:spPr>
        <p:txBody>
          <a:bodyPr wrap="square" lIns="0" tIns="0" rIns="0" bIns="0" rtlCol="0" anchor="t">
            <a:spAutoFit/>
          </a:bodyPr>
          <a:lstStyle/>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Responsive game play</a:t>
            </a:r>
          </a:p>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Simple design</a:t>
            </a:r>
          </a:p>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Classic connect 4 game play</a:t>
            </a:r>
          </a:p>
          <a:p>
            <a:pPr marL="342900" lvl="0" indent="-342900" algn="l">
              <a:lnSpc>
                <a:spcPts val="3050"/>
              </a:lnSpc>
              <a:spcBef>
                <a:spcPct val="0"/>
              </a:spcBef>
              <a:buFont typeface="Arial" panose="020B0604020202020204" pitchFamily="34" charset="0"/>
              <a:buChar char="•"/>
            </a:pPr>
            <a:endParaRPr lang="en-US" sz="2400" spc="216">
              <a:solidFill>
                <a:srgbClr val="231F20"/>
              </a:solidFill>
              <a:latin typeface="DM Sans"/>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p:nvPr/>
        </p:nvGrpSpPr>
        <p:grpSpPr>
          <a:xfrm>
            <a:off x="4007175" y="2100612"/>
            <a:ext cx="3765225" cy="881135"/>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Functional</a:t>
              </a:r>
            </a:p>
          </p:txBody>
        </p:sp>
      </p:grpSp>
      <p:sp>
        <p:nvSpPr>
          <p:cNvPr id="13" name="TextBox 13"/>
          <p:cNvSpPr txBox="1"/>
          <p:nvPr/>
        </p:nvSpPr>
        <p:spPr>
          <a:xfrm>
            <a:off x="3179317" y="420158"/>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Software Requirements</a:t>
            </a:r>
          </a:p>
        </p:txBody>
      </p:sp>
      <p:sp>
        <p:nvSpPr>
          <p:cNvPr id="14" name="TextBox 14"/>
          <p:cNvSpPr txBox="1"/>
          <p:nvPr/>
        </p:nvSpPr>
        <p:spPr>
          <a:xfrm>
            <a:off x="3688871" y="3219939"/>
            <a:ext cx="4336613" cy="3790012"/>
          </a:xfrm>
          <a:prstGeom prst="rect">
            <a:avLst/>
          </a:prstGeom>
        </p:spPr>
        <p:txBody>
          <a:bodyPr wrap="square" lIns="0" tIns="0" rIns="0" bIns="0" rtlCol="0" anchor="t">
            <a:spAutoFit/>
          </a:bodyPr>
          <a:lstStyle/>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board</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Player pieces</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Turn mechanism</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Input</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conditions </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Visual feedback</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restart</a:t>
            </a:r>
            <a:endParaRPr lang="en-US" sz="3200" spc="197">
              <a:solidFill>
                <a:srgbClr val="231F20"/>
              </a:solidFill>
              <a:latin typeface="DM Sans" pitchFamily="2" charset="0"/>
            </a:endParaRPr>
          </a:p>
          <a:p>
            <a:pPr marL="0" lvl="0" indent="0" algn="ctr">
              <a:lnSpc>
                <a:spcPts val="2774"/>
              </a:lnSpc>
              <a:spcBef>
                <a:spcPct val="0"/>
              </a:spcBef>
            </a:pPr>
            <a:endParaRPr lang="en-US" sz="2010" spc="197">
              <a:solidFill>
                <a:srgbClr val="231F20"/>
              </a:solidFill>
              <a:latin typeface="DM Sans"/>
            </a:endParaRPr>
          </a:p>
        </p:txBody>
      </p:sp>
      <p:grpSp>
        <p:nvGrpSpPr>
          <p:cNvPr id="19" name="Group 19"/>
          <p:cNvGrpSpPr/>
          <p:nvPr/>
        </p:nvGrpSpPr>
        <p:grpSpPr>
          <a:xfrm>
            <a:off x="10647082" y="2101966"/>
            <a:ext cx="4023270" cy="864710"/>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Non-Functional</a:t>
              </a:r>
            </a:p>
          </p:txBody>
        </p:sp>
      </p:grpSp>
      <p:sp>
        <p:nvSpPr>
          <p:cNvPr id="22" name="TextBox 22"/>
          <p:cNvSpPr txBox="1"/>
          <p:nvPr/>
        </p:nvSpPr>
        <p:spPr>
          <a:xfrm>
            <a:off x="10765573" y="3219939"/>
            <a:ext cx="3833556" cy="1420132"/>
          </a:xfrm>
          <a:prstGeom prst="rect">
            <a:avLst/>
          </a:prstGeom>
        </p:spPr>
        <p:txBody>
          <a:bodyPr wrap="square" lIns="0" tIns="0" rIns="0" bIns="0" rtlCol="0" anchor="t">
            <a:spAutoFit/>
          </a:bodyPr>
          <a:lstStyle/>
          <a:p>
            <a:pPr marL="457200" lvl="0" indent="-457200" algn="ctr">
              <a:lnSpc>
                <a:spcPts val="2774"/>
              </a:lnSpc>
              <a:spcBef>
                <a:spcPct val="0"/>
              </a:spcBef>
              <a:buFont typeface="Arial" panose="020B0604020202020204" pitchFamily="34" charset="0"/>
              <a:buChar char="•"/>
            </a:pPr>
            <a:r>
              <a:rPr lang="en-US" sz="3200" b="0" i="0" u="none" strike="noStrike">
                <a:solidFill>
                  <a:srgbClr val="000000"/>
                </a:solidFill>
                <a:effectLst/>
                <a:latin typeface="DM Sans" pitchFamily="2" charset="0"/>
                <a:ea typeface="ADLaM Display" panose="020F0502020204030204" pitchFamily="2" charset="0"/>
                <a:cs typeface="Arial" panose="020B0604020202020204" pitchFamily="34" charset="0"/>
              </a:rPr>
              <a:t>User-friendly UI</a:t>
            </a:r>
          </a:p>
          <a:p>
            <a:pPr marL="0" lvl="0" indent="0" algn="ctr">
              <a:lnSpc>
                <a:spcPts val="2774"/>
              </a:lnSpc>
              <a:spcBef>
                <a:spcPct val="0"/>
              </a:spcBef>
            </a:pPr>
            <a:endParaRPr lang="en-US" sz="3200" b="0" i="0" u="none" strike="noStrike" spc="197">
              <a:solidFill>
                <a:srgbClr val="231F20"/>
              </a:solidFill>
              <a:effectLst/>
              <a:latin typeface="DM Sans" pitchFamily="2" charset="0"/>
              <a:ea typeface="ADLaM Display" panose="020F0502020204030204" pitchFamily="2" charset="0"/>
              <a:cs typeface="Arial" panose="020B0604020202020204" pitchFamily="34" charset="0"/>
            </a:endParaRPr>
          </a:p>
          <a:p>
            <a:pPr marL="457200" lvl="0" indent="-457200" algn="ctr">
              <a:lnSpc>
                <a:spcPts val="2774"/>
              </a:lnSpc>
              <a:spcBef>
                <a:spcPct val="0"/>
              </a:spcBef>
              <a:buFont typeface="Arial" panose="020B0604020202020204" pitchFamily="34" charset="0"/>
              <a:buChar char="•"/>
            </a:pPr>
            <a:r>
              <a:rPr lang="en-US" sz="3200" spc="197">
                <a:solidFill>
                  <a:srgbClr val="231F20"/>
                </a:solidFill>
                <a:latin typeface="DM Sans"/>
              </a:rPr>
              <a:t>Clarity</a:t>
            </a:r>
          </a:p>
          <a:p>
            <a:pPr marL="0" lvl="0" indent="0" algn="ctr">
              <a:lnSpc>
                <a:spcPts val="2774"/>
              </a:lnSpc>
              <a:spcBef>
                <a:spcPct val="0"/>
              </a:spcBef>
            </a:pPr>
            <a:endParaRPr lang="en-US" sz="2010" spc="197">
              <a:solidFill>
                <a:srgbClr val="231F20"/>
              </a:solidFill>
              <a:latin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4" name="Freeform 24"/>
          <p:cNvSpPr/>
          <p:nvPr/>
        </p:nvSpPr>
        <p:spPr>
          <a:xfrm rot="-4176364">
            <a:off x="-4045650" y="652466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5770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29" name="Group 21">
            <a:extLst>
              <a:ext uri="{FF2B5EF4-FFF2-40B4-BE49-F238E27FC236}">
                <a16:creationId xmlns:a16="http://schemas.microsoft.com/office/drawing/2014/main" id="{BFF87AF7-5AB7-0688-950F-2AE9A23CC6C3}"/>
              </a:ext>
            </a:extLst>
          </p:cNvPr>
          <p:cNvGrpSpPr/>
          <p:nvPr/>
        </p:nvGrpSpPr>
        <p:grpSpPr>
          <a:xfrm>
            <a:off x="9784080" y="2647341"/>
            <a:ext cx="4953000" cy="6705600"/>
            <a:chOff x="0" y="-19050"/>
            <a:chExt cx="1744696" cy="561340"/>
          </a:xfrm>
        </p:grpSpPr>
        <p:sp>
          <p:nvSpPr>
            <p:cNvPr id="30" name="Freeform 22">
              <a:extLst>
                <a:ext uri="{FF2B5EF4-FFF2-40B4-BE49-F238E27FC236}">
                  <a16:creationId xmlns:a16="http://schemas.microsoft.com/office/drawing/2014/main" id="{CD74C963-259A-06C6-94F6-68556A5CDE6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31" name="TextBox 23">
              <a:extLst>
                <a:ext uri="{FF2B5EF4-FFF2-40B4-BE49-F238E27FC236}">
                  <a16:creationId xmlns:a16="http://schemas.microsoft.com/office/drawing/2014/main" id="{73D3CFD4-0FA0-CFD1-53B6-7D9B764A0964}"/>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3" name="Group 3"/>
          <p:cNvGrpSpPr/>
          <p:nvPr/>
        </p:nvGrpSpPr>
        <p:grpSpPr>
          <a:xfrm>
            <a:off x="0" y="-725679"/>
            <a:ext cx="18288000" cy="2563620"/>
            <a:chOff x="0" y="-19050"/>
            <a:chExt cx="4816593" cy="83185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317202" y="-6171226"/>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667000" y="-5233392"/>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3690980" y="104333"/>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Design Choice</a:t>
            </a:r>
          </a:p>
        </p:txBody>
      </p:sp>
      <p:grpSp>
        <p:nvGrpSpPr>
          <p:cNvPr id="21" name="Group 21"/>
          <p:cNvGrpSpPr/>
          <p:nvPr/>
        </p:nvGrpSpPr>
        <p:grpSpPr>
          <a:xfrm>
            <a:off x="1104635" y="2647341"/>
            <a:ext cx="4953000" cy="6705600"/>
            <a:chOff x="0" y="-19050"/>
            <a:chExt cx="1744696" cy="56134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1107133" y="3122436"/>
            <a:ext cx="4950502" cy="5253746"/>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231F20"/>
                </a:solidFill>
                <a:latin typeface="DM Sans"/>
              </a:rPr>
              <a:t>UI</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Game condition</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Utility</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Board</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Pieces</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Rendering</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Turn</a:t>
            </a:r>
          </a:p>
          <a:p>
            <a:pPr marL="213884" lvl="1" algn="l">
              <a:lnSpc>
                <a:spcPts val="2734"/>
              </a:lnSpc>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Game result</a:t>
            </a:r>
          </a:p>
        </p:txBody>
      </p:sp>
      <p:sp>
        <p:nvSpPr>
          <p:cNvPr id="28" name="TextBox 24">
            <a:extLst>
              <a:ext uri="{FF2B5EF4-FFF2-40B4-BE49-F238E27FC236}">
                <a16:creationId xmlns:a16="http://schemas.microsoft.com/office/drawing/2014/main" id="{C1D5ABEF-8A3E-BB1E-53E7-5700EEAAA0FE}"/>
              </a:ext>
            </a:extLst>
          </p:cNvPr>
          <p:cNvSpPr txBox="1"/>
          <p:nvPr/>
        </p:nvSpPr>
        <p:spPr>
          <a:xfrm>
            <a:off x="9784080" y="3288032"/>
            <a:ext cx="4950502" cy="4171014"/>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231F20"/>
                </a:solidFill>
                <a:latin typeface="DM Sans"/>
              </a:rPr>
              <a:t>Game</a:t>
            </a:r>
          </a:p>
          <a:p>
            <a:pPr marL="884968" lvl="2" indent="-213884">
              <a:lnSpc>
                <a:spcPts val="2734"/>
              </a:lnSpc>
              <a:buFont typeface="Arial"/>
              <a:buChar char="•"/>
            </a:pPr>
            <a:r>
              <a:rPr lang="en-US" sz="2800" spc="194">
                <a:solidFill>
                  <a:srgbClr val="231F20"/>
                </a:solidFill>
                <a:latin typeface="DM Sans"/>
              </a:rPr>
              <a:t>Win condition</a:t>
            </a:r>
          </a:p>
          <a:p>
            <a:pPr marL="884968" lvl="2" indent="-213884">
              <a:lnSpc>
                <a:spcPts val="2734"/>
              </a:lnSpc>
              <a:buFont typeface="Arial"/>
              <a:buChar char="•"/>
            </a:pPr>
            <a:r>
              <a:rPr lang="en-US" sz="2800" spc="194">
                <a:solidFill>
                  <a:srgbClr val="231F20"/>
                </a:solidFill>
                <a:latin typeface="DM Sans"/>
              </a:rPr>
              <a:t>UI</a:t>
            </a:r>
          </a:p>
          <a:p>
            <a:pPr marL="884968" lvl="2" indent="-213884">
              <a:lnSpc>
                <a:spcPts val="2734"/>
              </a:lnSpc>
              <a:buFont typeface="Arial"/>
              <a:buChar char="•"/>
            </a:pPr>
            <a:r>
              <a:rPr lang="en-US" sz="2800" spc="194">
                <a:solidFill>
                  <a:srgbClr val="231F20"/>
                </a:solidFill>
                <a:latin typeface="DM Sans"/>
              </a:rPr>
              <a:t>Game result</a:t>
            </a:r>
            <a:endParaRPr lang="en-US" sz="4000" spc="194">
              <a:solidFill>
                <a:srgbClr val="231F20"/>
              </a:solidFill>
              <a:latin typeface="DM Sans"/>
            </a:endParaRP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Board</a:t>
            </a:r>
          </a:p>
          <a:p>
            <a:pPr marL="884968" lvl="2" indent="-213884">
              <a:lnSpc>
                <a:spcPts val="2734"/>
              </a:lnSpc>
              <a:buFont typeface="Arial"/>
              <a:buChar char="•"/>
            </a:pPr>
            <a:r>
              <a:rPr lang="en-US" sz="2800" spc="194">
                <a:solidFill>
                  <a:srgbClr val="231F20"/>
                </a:solidFill>
                <a:latin typeface="DM Sans"/>
              </a:rPr>
              <a:t>Turn</a:t>
            </a:r>
          </a:p>
          <a:p>
            <a:pPr marL="884968" lvl="2" indent="-213884">
              <a:lnSpc>
                <a:spcPts val="2734"/>
              </a:lnSpc>
              <a:buFont typeface="Arial"/>
              <a:buChar char="•"/>
            </a:pPr>
            <a:r>
              <a:rPr lang="en-US" sz="2800" spc="194">
                <a:solidFill>
                  <a:srgbClr val="231F20"/>
                </a:solidFill>
                <a:latin typeface="DM Sans"/>
              </a:rPr>
              <a:t>Pieces</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Piece</a:t>
            </a:r>
          </a:p>
          <a:p>
            <a:pPr marL="884968" lvl="2" indent="-213884">
              <a:lnSpc>
                <a:spcPts val="2734"/>
              </a:lnSpc>
              <a:buFont typeface="Arial"/>
              <a:buChar char="•"/>
            </a:pPr>
            <a:r>
              <a:rPr lang="en-US" sz="2800" spc="194">
                <a:solidFill>
                  <a:srgbClr val="231F20"/>
                </a:solidFill>
                <a:latin typeface="DM Sans"/>
              </a:rPr>
              <a:t>Location</a:t>
            </a:r>
          </a:p>
          <a:p>
            <a:pPr marL="884968" lvl="2" indent="-213884">
              <a:lnSpc>
                <a:spcPts val="2734"/>
              </a:lnSpc>
              <a:buFont typeface="Arial"/>
              <a:buChar char="•"/>
            </a:pPr>
            <a:r>
              <a:rPr lang="en-US" sz="2800" spc="194">
                <a:solidFill>
                  <a:srgbClr val="231F20"/>
                </a:solidFill>
                <a:latin typeface="DM Sans"/>
              </a:rPr>
              <a:t>Color</a:t>
            </a:r>
          </a:p>
        </p:txBody>
      </p:sp>
      <p:sp>
        <p:nvSpPr>
          <p:cNvPr id="32" name="TextBox 13">
            <a:extLst>
              <a:ext uri="{FF2B5EF4-FFF2-40B4-BE49-F238E27FC236}">
                <a16:creationId xmlns:a16="http://schemas.microsoft.com/office/drawing/2014/main" id="{5A406E09-8BCA-C7C7-2458-AD5144B3BC32}"/>
              </a:ext>
            </a:extLst>
          </p:cNvPr>
          <p:cNvSpPr txBox="1"/>
          <p:nvPr/>
        </p:nvSpPr>
        <p:spPr>
          <a:xfrm>
            <a:off x="898631" y="1909115"/>
            <a:ext cx="5402845" cy="1131785"/>
          </a:xfrm>
          <a:prstGeom prst="rect">
            <a:avLst/>
          </a:prstGeom>
        </p:spPr>
        <p:txBody>
          <a:bodyPr wrap="square" lIns="0" tIns="0" rIns="0" bIns="0" rtlCol="0" anchor="t">
            <a:spAutoFit/>
          </a:bodyPr>
          <a:lstStyle/>
          <a:p>
            <a:pPr algn="ctr">
              <a:lnSpc>
                <a:spcPts val="9587"/>
              </a:lnSpc>
            </a:pPr>
            <a:r>
              <a:rPr lang="en-US" sz="6947" spc="368">
                <a:solidFill>
                  <a:srgbClr val="231F20"/>
                </a:solidFill>
                <a:latin typeface="Oswald Bold"/>
              </a:rPr>
              <a:t>Modular</a:t>
            </a:r>
          </a:p>
        </p:txBody>
      </p:sp>
      <p:sp>
        <p:nvSpPr>
          <p:cNvPr id="33" name="TextBox 13">
            <a:extLst>
              <a:ext uri="{FF2B5EF4-FFF2-40B4-BE49-F238E27FC236}">
                <a16:creationId xmlns:a16="http://schemas.microsoft.com/office/drawing/2014/main" id="{85E4337B-298E-B7E3-63F9-7565CA16D0E1}"/>
              </a:ext>
            </a:extLst>
          </p:cNvPr>
          <p:cNvSpPr txBox="1"/>
          <p:nvPr/>
        </p:nvSpPr>
        <p:spPr>
          <a:xfrm>
            <a:off x="9562835" y="1909114"/>
            <a:ext cx="5402845" cy="1131785"/>
          </a:xfrm>
          <a:prstGeom prst="rect">
            <a:avLst/>
          </a:prstGeom>
        </p:spPr>
        <p:txBody>
          <a:bodyPr wrap="square" lIns="0" tIns="0" rIns="0" bIns="0" rtlCol="0" anchor="t">
            <a:spAutoFit/>
          </a:bodyPr>
          <a:lstStyle/>
          <a:p>
            <a:pPr algn="ctr">
              <a:lnSpc>
                <a:spcPts val="9587"/>
              </a:lnSpc>
            </a:pPr>
            <a:r>
              <a:rPr lang="en-US" sz="6947" spc="368">
                <a:solidFill>
                  <a:srgbClr val="231F20"/>
                </a:solidFill>
                <a:latin typeface="Oswald Bold"/>
              </a:rPr>
              <a:t>Monolithic </a:t>
            </a:r>
          </a:p>
        </p:txBody>
      </p:sp>
      <p:sp>
        <p:nvSpPr>
          <p:cNvPr id="34" name="TextBox 24">
            <a:extLst>
              <a:ext uri="{FF2B5EF4-FFF2-40B4-BE49-F238E27FC236}">
                <a16:creationId xmlns:a16="http://schemas.microsoft.com/office/drawing/2014/main" id="{70E9ACA7-FCEA-99A0-899B-19E5EF385ABA}"/>
              </a:ext>
            </a:extLst>
          </p:cNvPr>
          <p:cNvSpPr txBox="1"/>
          <p:nvPr/>
        </p:nvSpPr>
        <p:spPr>
          <a:xfrm>
            <a:off x="5854961" y="4522582"/>
            <a:ext cx="3101075" cy="2786019"/>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00B050"/>
                </a:solidFill>
                <a:latin typeface="DM Sans"/>
              </a:rPr>
              <a:t>Pros</a:t>
            </a:r>
            <a:endParaRPr lang="en-US" sz="2800" spc="194">
              <a:latin typeface="DM Sans"/>
            </a:endParaRPr>
          </a:p>
          <a:p>
            <a:pPr marL="671084" lvl="2">
              <a:lnSpc>
                <a:spcPts val="2734"/>
              </a:lnSpc>
            </a:pPr>
            <a:r>
              <a:rPr lang="en-US" sz="2800" spc="194">
                <a:latin typeface="DM Sans"/>
              </a:rPr>
              <a:t>Scalability</a:t>
            </a:r>
          </a:p>
          <a:p>
            <a:pPr marL="671084" lvl="2">
              <a:lnSpc>
                <a:spcPts val="2734"/>
              </a:lnSpc>
            </a:pPr>
            <a:r>
              <a:rPr lang="en-US" sz="2800" spc="194">
                <a:latin typeface="DM Sans"/>
              </a:rPr>
              <a:t>Reusability</a:t>
            </a:r>
          </a:p>
          <a:p>
            <a:pPr marL="213884" lvl="1" algn="l">
              <a:lnSpc>
                <a:spcPts val="2734"/>
              </a:lnSpc>
            </a:pPr>
            <a:endParaRPr lang="en-US" sz="4000" spc="194">
              <a:solidFill>
                <a:srgbClr val="00B050"/>
              </a:solidFill>
              <a:latin typeface="DM Sans"/>
            </a:endParaRPr>
          </a:p>
          <a:p>
            <a:pPr marL="427768" lvl="1" indent="-213884" algn="l">
              <a:lnSpc>
                <a:spcPts val="2734"/>
              </a:lnSpc>
              <a:buFont typeface="Arial"/>
              <a:buChar char="•"/>
            </a:pPr>
            <a:endParaRPr lang="en-US" sz="4000" spc="194">
              <a:solidFill>
                <a:srgbClr val="00B050"/>
              </a:solidFill>
              <a:latin typeface="DM Sans"/>
            </a:endParaRPr>
          </a:p>
          <a:p>
            <a:pPr marL="427768" lvl="1" indent="-213884" algn="l">
              <a:lnSpc>
                <a:spcPts val="2734"/>
              </a:lnSpc>
              <a:buFont typeface="Arial"/>
              <a:buChar char="•"/>
            </a:pPr>
            <a:r>
              <a:rPr lang="en-US" sz="4000" spc="194">
                <a:solidFill>
                  <a:srgbClr val="FF0000"/>
                </a:solidFill>
                <a:latin typeface="DM Sans"/>
              </a:rPr>
              <a:t>Cons</a:t>
            </a:r>
          </a:p>
          <a:p>
            <a:pPr marL="213884" lvl="1" algn="l">
              <a:lnSpc>
                <a:spcPts val="2734"/>
              </a:lnSpc>
            </a:pPr>
            <a:r>
              <a:rPr lang="en-US" sz="4000" spc="194">
                <a:solidFill>
                  <a:srgbClr val="FF0000"/>
                </a:solidFill>
                <a:latin typeface="DM Sans"/>
              </a:rPr>
              <a:t>	</a:t>
            </a:r>
            <a:r>
              <a:rPr lang="en-US" sz="2800" spc="194">
                <a:latin typeface="DM Sans"/>
              </a:rPr>
              <a:t>Complexity</a:t>
            </a:r>
          </a:p>
          <a:p>
            <a:pPr marL="213884" lvl="1" algn="l">
              <a:lnSpc>
                <a:spcPts val="2734"/>
              </a:lnSpc>
            </a:pPr>
            <a:r>
              <a:rPr lang="en-US" sz="2800" spc="194">
                <a:latin typeface="DM Sans"/>
              </a:rPr>
              <a:t>	Cost</a:t>
            </a:r>
          </a:p>
        </p:txBody>
      </p:sp>
      <p:sp>
        <p:nvSpPr>
          <p:cNvPr id="35" name="TextBox 24">
            <a:extLst>
              <a:ext uri="{FF2B5EF4-FFF2-40B4-BE49-F238E27FC236}">
                <a16:creationId xmlns:a16="http://schemas.microsoft.com/office/drawing/2014/main" id="{C67583D9-00F3-9D91-C0C5-8B354C1352DA}"/>
              </a:ext>
            </a:extLst>
          </p:cNvPr>
          <p:cNvSpPr txBox="1"/>
          <p:nvPr/>
        </p:nvSpPr>
        <p:spPr>
          <a:xfrm>
            <a:off x="14546593" y="4522582"/>
            <a:ext cx="3101075" cy="2830005"/>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00B050"/>
                </a:solidFill>
                <a:latin typeface="DM Sans"/>
              </a:rPr>
              <a:t>Pros</a:t>
            </a:r>
            <a:endParaRPr lang="en-US" sz="2800" spc="194">
              <a:latin typeface="DM Sans"/>
            </a:endParaRPr>
          </a:p>
          <a:p>
            <a:pPr marL="671084" lvl="2">
              <a:lnSpc>
                <a:spcPts val="2734"/>
              </a:lnSpc>
            </a:pPr>
            <a:r>
              <a:rPr lang="en-US" sz="2800" spc="194">
                <a:latin typeface="DM Sans"/>
              </a:rPr>
              <a:t>Simplicity</a:t>
            </a:r>
          </a:p>
          <a:p>
            <a:pPr marL="671084" lvl="2">
              <a:lnSpc>
                <a:spcPts val="2734"/>
              </a:lnSpc>
            </a:pPr>
            <a:r>
              <a:rPr lang="en-US" sz="2800" spc="194">
                <a:latin typeface="DM Sans"/>
              </a:rPr>
              <a:t>Efficiency</a:t>
            </a:r>
          </a:p>
          <a:p>
            <a:pPr marL="213884" lvl="1" algn="l">
              <a:lnSpc>
                <a:spcPts val="2734"/>
              </a:lnSpc>
            </a:pPr>
            <a:endParaRPr lang="en-US" sz="4000" spc="194">
              <a:solidFill>
                <a:srgbClr val="00B050"/>
              </a:solidFill>
              <a:latin typeface="DM Sans"/>
            </a:endParaRPr>
          </a:p>
          <a:p>
            <a:pPr marL="427768" lvl="1" indent="-213884" algn="l">
              <a:lnSpc>
                <a:spcPts val="2734"/>
              </a:lnSpc>
              <a:buFont typeface="Arial"/>
              <a:buChar char="•"/>
            </a:pPr>
            <a:endParaRPr lang="en-US" sz="4000" spc="194">
              <a:solidFill>
                <a:srgbClr val="00B050"/>
              </a:solidFill>
              <a:latin typeface="DM Sans"/>
            </a:endParaRPr>
          </a:p>
          <a:p>
            <a:pPr marL="427768" lvl="1" indent="-213884" algn="l">
              <a:lnSpc>
                <a:spcPts val="2734"/>
              </a:lnSpc>
              <a:buFont typeface="Arial"/>
              <a:buChar char="•"/>
            </a:pPr>
            <a:r>
              <a:rPr lang="en-US" sz="4000" spc="194">
                <a:solidFill>
                  <a:srgbClr val="FF0000"/>
                </a:solidFill>
                <a:latin typeface="DM Sans"/>
              </a:rPr>
              <a:t>Cons</a:t>
            </a:r>
          </a:p>
          <a:p>
            <a:pPr marL="213884" lvl="1" algn="l">
              <a:lnSpc>
                <a:spcPts val="2734"/>
              </a:lnSpc>
            </a:pPr>
            <a:r>
              <a:rPr lang="en-US" sz="4000" spc="194">
                <a:solidFill>
                  <a:srgbClr val="FF0000"/>
                </a:solidFill>
                <a:latin typeface="DM Sans"/>
              </a:rPr>
              <a:t>	</a:t>
            </a:r>
            <a:r>
              <a:rPr lang="en-US" sz="2800" spc="194">
                <a:latin typeface="DM Sans"/>
              </a:rPr>
              <a:t>Scalability</a:t>
            </a:r>
          </a:p>
          <a:p>
            <a:pPr marL="213884" lvl="1" algn="l">
              <a:lnSpc>
                <a:spcPts val="2734"/>
              </a:lnSpc>
            </a:pPr>
            <a:r>
              <a:rPr lang="en-US" sz="2800" spc="194">
                <a:latin typeface="DM Sans"/>
              </a:rPr>
              <a:t>	Flexibility</a:t>
            </a:r>
            <a:endParaRPr lang="en-US" sz="4000" spc="194">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720102" y="2857501"/>
            <a:ext cx="5585698" cy="5107552"/>
          </a:xfrm>
          <a:prstGeom prst="rect">
            <a:avLst/>
          </a:prstGeom>
        </p:spPr>
        <p:txBody>
          <a:bodyPr wrap="square" lIns="0" tIns="0" rIns="0" bIns="0" rtlCol="0" anchor="t">
            <a:spAutoFit/>
          </a:bodyPr>
          <a:lstStyle/>
          <a:p>
            <a:pPr algn="l">
              <a:lnSpc>
                <a:spcPts val="3999"/>
              </a:lnSpc>
            </a:pPr>
            <a:r>
              <a:rPr lang="en-US" sz="2898" spc="284">
                <a:solidFill>
                  <a:srgbClr val="F5FFF5"/>
                </a:solidFill>
                <a:latin typeface="DM Sans"/>
              </a:rPr>
              <a:t>We decided on Monolithic design because:</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Simplicity</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Faster development</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Clear and static requirement</a:t>
            </a:r>
          </a:p>
          <a:p>
            <a:pPr algn="l">
              <a:lnSpc>
                <a:spcPts val="3999"/>
              </a:lnSpc>
            </a:pPr>
            <a:endParaRPr lang="en-US" sz="2898" spc="284">
              <a:solidFill>
                <a:srgbClr val="F5FFF5"/>
              </a:solidFill>
              <a:latin typeface="DM Sans"/>
            </a:endParaRPr>
          </a:p>
        </p:txBody>
      </p:sp>
      <p:pic>
        <p:nvPicPr>
          <p:cNvPr id="8" name="Picture 7" descr="A diagram of a computer code&#10;&#10;Description automatically generated with medium confidence">
            <a:extLst>
              <a:ext uri="{FF2B5EF4-FFF2-40B4-BE49-F238E27FC236}">
                <a16:creationId xmlns:a16="http://schemas.microsoft.com/office/drawing/2014/main" id="{2B4755EE-86FD-309C-07AF-08A69396C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1028700"/>
            <a:ext cx="7155240" cy="7937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a:extLst>
              <a:ext uri="{FF2B5EF4-FFF2-40B4-BE49-F238E27FC236}">
                <a16:creationId xmlns:a16="http://schemas.microsoft.com/office/drawing/2014/main" id="{7DB35A9F-53DE-C209-06D3-3481B66ADB5A}"/>
              </a:ext>
            </a:extLst>
          </p:cNvPr>
          <p:cNvSpPr/>
          <p:nvPr/>
        </p:nvSpPr>
        <p:spPr>
          <a:xfrm flipH="1">
            <a:off x="-6488306" y="-1809750"/>
            <a:ext cx="14020800" cy="3619500"/>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en-US"/>
              <a:t>        </a:t>
            </a:r>
          </a:p>
        </p:txBody>
      </p:sp>
      <p:sp>
        <p:nvSpPr>
          <p:cNvPr id="7" name="Freeform 18">
            <a:extLst>
              <a:ext uri="{FF2B5EF4-FFF2-40B4-BE49-F238E27FC236}">
                <a16:creationId xmlns:a16="http://schemas.microsoft.com/office/drawing/2014/main" id="{97979284-F5C4-7743-1DA5-EF2F13304B84}"/>
              </a:ext>
            </a:extLst>
          </p:cNvPr>
          <p:cNvSpPr/>
          <p:nvPr/>
        </p:nvSpPr>
        <p:spPr>
          <a:xfrm rot="18833499">
            <a:off x="13441847" y="-6898935"/>
            <a:ext cx="15178421" cy="11831735"/>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18">
            <a:extLst>
              <a:ext uri="{FF2B5EF4-FFF2-40B4-BE49-F238E27FC236}">
                <a16:creationId xmlns:a16="http://schemas.microsoft.com/office/drawing/2014/main" id="{15C7D2D2-373D-4F95-43F6-C4505908167C}"/>
              </a:ext>
            </a:extLst>
          </p:cNvPr>
          <p:cNvSpPr/>
          <p:nvPr/>
        </p:nvSpPr>
        <p:spPr>
          <a:xfrm rot="887923">
            <a:off x="-6888601" y="34328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1371600" y="60181"/>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Testing</a:t>
            </a:r>
          </a:p>
        </p:txBody>
      </p:sp>
      <p:pic>
        <p:nvPicPr>
          <p:cNvPr id="3" name="Picture 2">
            <a:extLst>
              <a:ext uri="{FF2B5EF4-FFF2-40B4-BE49-F238E27FC236}">
                <a16:creationId xmlns:a16="http://schemas.microsoft.com/office/drawing/2014/main" id="{8EA1117C-D0BE-6738-E15C-ADA057F5635A}"/>
              </a:ext>
            </a:extLst>
          </p:cNvPr>
          <p:cNvPicPr>
            <a:picLocks noChangeAspect="1"/>
          </p:cNvPicPr>
          <p:nvPr/>
        </p:nvPicPr>
        <p:blipFill>
          <a:blip r:embed="rId7"/>
          <a:stretch>
            <a:fillRect/>
          </a:stretch>
        </p:blipFill>
        <p:spPr>
          <a:xfrm>
            <a:off x="9213532" y="2400299"/>
            <a:ext cx="9074468" cy="6881113"/>
          </a:xfrm>
          <a:prstGeom prst="rect">
            <a:avLst/>
          </a:prstGeom>
        </p:spPr>
      </p:pic>
      <p:pic>
        <p:nvPicPr>
          <p:cNvPr id="5" name="Picture 4">
            <a:extLst>
              <a:ext uri="{FF2B5EF4-FFF2-40B4-BE49-F238E27FC236}">
                <a16:creationId xmlns:a16="http://schemas.microsoft.com/office/drawing/2014/main" id="{C6879AD5-F9BF-0C96-46A0-9513A81DDA2D}"/>
              </a:ext>
            </a:extLst>
          </p:cNvPr>
          <p:cNvPicPr>
            <a:picLocks noChangeAspect="1"/>
          </p:cNvPicPr>
          <p:nvPr/>
        </p:nvPicPr>
        <p:blipFill>
          <a:blip r:embed="rId8"/>
          <a:stretch>
            <a:fillRect/>
          </a:stretch>
        </p:blipFill>
        <p:spPr>
          <a:xfrm>
            <a:off x="100013" y="3929459"/>
            <a:ext cx="8753475" cy="4974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6"/>
            <a:stretch>
              <a:fillRect t="-86495"/>
            </a:stretch>
          </a:blipFill>
        </p:spPr>
        <p:txBody>
          <a:bodyPr/>
          <a:lstStyle/>
          <a:p>
            <a:endParaRPr lang="en-US"/>
          </a:p>
        </p:txBody>
      </p:sp>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6"/>
            <a:stretch>
              <a:fillRect t="-86495"/>
            </a:stretch>
          </a:blipFill>
        </p:spPr>
        <p:txBody>
          <a:bodyPr/>
          <a:lstStyle/>
          <a:p>
            <a:endParaRPr lang="en-US"/>
          </a:p>
        </p:txBody>
      </p:sp>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6"/>
            <a:stretch>
              <a:fillRect t="-86495"/>
            </a:stretch>
          </a:blipFill>
        </p:spPr>
        <p:txBody>
          <a:bodyPr/>
          <a:lstStyle/>
          <a:p>
            <a:endParaRPr lang="en-US"/>
          </a:p>
        </p:txBody>
      </p:sp>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p:cNvSpPr txBox="1"/>
          <p:nvPr/>
        </p:nvSpPr>
        <p:spPr>
          <a:xfrm>
            <a:off x="2395592" y="513713"/>
            <a:ext cx="13617940" cy="3200492"/>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OUTCOMES AND LEARNINGS</a:t>
            </a:r>
          </a:p>
        </p:txBody>
      </p:sp>
      <p:sp>
        <p:nvSpPr>
          <p:cNvPr id="29" name="TextBox 29"/>
          <p:cNvSpPr txBox="1"/>
          <p:nvPr/>
        </p:nvSpPr>
        <p:spPr>
          <a:xfrm>
            <a:off x="2574588" y="5571862"/>
            <a:ext cx="3542623" cy="2165401"/>
          </a:xfrm>
          <a:prstGeom prst="rect">
            <a:avLst/>
          </a:prstGeom>
        </p:spPr>
        <p:txBody>
          <a:bodyPr lIns="0" tIns="0" rIns="0" bIns="0" rtlCol="0" anchor="t">
            <a:spAutoFit/>
          </a:bodyPr>
          <a:lstStyle/>
          <a:p>
            <a:pPr algn="ctr">
              <a:lnSpc>
                <a:spcPts val="2377"/>
              </a:lnSpc>
            </a:pPr>
            <a:r>
              <a:rPr lang="en-US" sz="2400" spc="168">
                <a:solidFill>
                  <a:srgbClr val="FFFBFB"/>
                </a:solidFill>
                <a:latin typeface="DM Sans"/>
              </a:rPr>
              <a:t>OOP principles to organize code into classes and objects leading to a more organized and maintainable codebase</a:t>
            </a:r>
          </a:p>
        </p:txBody>
      </p:sp>
      <p:sp>
        <p:nvSpPr>
          <p:cNvPr id="30" name="TextBox 30"/>
          <p:cNvSpPr txBox="1"/>
          <p:nvPr/>
        </p:nvSpPr>
        <p:spPr>
          <a:xfrm>
            <a:off x="7372688" y="5624704"/>
            <a:ext cx="3542623" cy="1857624"/>
          </a:xfrm>
          <a:prstGeom prst="rect">
            <a:avLst/>
          </a:prstGeom>
        </p:spPr>
        <p:txBody>
          <a:bodyPr lIns="0" tIns="0" rIns="0" bIns="0" rtlCol="0" anchor="t">
            <a:spAutoFit/>
          </a:bodyPr>
          <a:lstStyle/>
          <a:p>
            <a:pPr algn="ctr">
              <a:lnSpc>
                <a:spcPts val="2377"/>
              </a:lnSpc>
            </a:pPr>
            <a:r>
              <a:rPr lang="en-US" sz="2400" spc="168">
                <a:solidFill>
                  <a:srgbClr val="FFFBFB"/>
                </a:solidFill>
                <a:latin typeface="DM Sans"/>
              </a:rPr>
              <a:t>Using Waterfall development method to arrange events sequentially, following phases step by step. </a:t>
            </a:r>
          </a:p>
        </p:txBody>
      </p:sp>
      <p:sp>
        <p:nvSpPr>
          <p:cNvPr id="31" name="TextBox 31"/>
          <p:cNvSpPr txBox="1"/>
          <p:nvPr/>
        </p:nvSpPr>
        <p:spPr>
          <a:xfrm>
            <a:off x="12189341" y="5649197"/>
            <a:ext cx="3535202" cy="1549848"/>
          </a:xfrm>
          <a:prstGeom prst="rect">
            <a:avLst/>
          </a:prstGeom>
        </p:spPr>
        <p:txBody>
          <a:bodyPr wrap="square" lIns="0" tIns="0" rIns="0" bIns="0" rtlCol="0" anchor="t">
            <a:spAutoFit/>
          </a:bodyPr>
          <a:lstStyle/>
          <a:p>
            <a:pPr algn="ctr">
              <a:lnSpc>
                <a:spcPts val="2377"/>
              </a:lnSpc>
            </a:pPr>
            <a:r>
              <a:rPr lang="en-US" sz="2400" spc="168">
                <a:solidFill>
                  <a:srgbClr val="FFFBFB"/>
                </a:solidFill>
                <a:latin typeface="DM Sans"/>
              </a:rPr>
              <a:t>Practicing Software Design Life Cycle through several steps such as : Plan, Design, Implement and Test.</a:t>
            </a:r>
          </a:p>
        </p:txBody>
      </p:sp>
      <p:sp>
        <p:nvSpPr>
          <p:cNvPr id="32" name="TextBox 32"/>
          <p:cNvSpPr txBox="1"/>
          <p:nvPr/>
        </p:nvSpPr>
        <p:spPr>
          <a:xfrm>
            <a:off x="2858454"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OOP</a:t>
            </a:r>
          </a:p>
        </p:txBody>
      </p:sp>
      <p:sp>
        <p:nvSpPr>
          <p:cNvPr id="33" name="TextBox 33"/>
          <p:cNvSpPr txBox="1"/>
          <p:nvPr/>
        </p:nvSpPr>
        <p:spPr>
          <a:xfrm>
            <a:off x="7665320"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Waterfall</a:t>
            </a:r>
          </a:p>
        </p:txBody>
      </p:sp>
      <p:sp>
        <p:nvSpPr>
          <p:cNvPr id="34" name="TextBox 34"/>
          <p:cNvSpPr txBox="1"/>
          <p:nvPr/>
        </p:nvSpPr>
        <p:spPr>
          <a:xfrm>
            <a:off x="12475037"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SDLC</a:t>
            </a:r>
          </a:p>
        </p:txBody>
      </p:sp>
      <p:pic>
        <p:nvPicPr>
          <p:cNvPr id="40" name="Graphic 39" descr="Waterfall scene with solid fill">
            <a:extLst>
              <a:ext uri="{FF2B5EF4-FFF2-40B4-BE49-F238E27FC236}">
                <a16:creationId xmlns:a16="http://schemas.microsoft.com/office/drawing/2014/main" id="{03D861C2-DCA3-3BE5-E80C-490E054EB0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37" y="3770717"/>
            <a:ext cx="1190219" cy="1190219"/>
          </a:xfrm>
          <a:prstGeom prst="rect">
            <a:avLst/>
          </a:prstGeom>
        </p:spPr>
      </p:pic>
      <p:pic>
        <p:nvPicPr>
          <p:cNvPr id="42" name="Graphic 41" descr="Circles with arrows with solid fill">
            <a:extLst>
              <a:ext uri="{FF2B5EF4-FFF2-40B4-BE49-F238E27FC236}">
                <a16:creationId xmlns:a16="http://schemas.microsoft.com/office/drawing/2014/main" id="{43CE1324-42B0-A86D-C704-074D28518F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86176" y="3663532"/>
            <a:ext cx="1526687" cy="1526687"/>
          </a:xfrm>
          <a:prstGeom prst="rect">
            <a:avLst/>
          </a:prstGeom>
        </p:spPr>
      </p:pic>
      <p:pic>
        <p:nvPicPr>
          <p:cNvPr id="44" name="Graphic 43" descr="Cmd Terminal with solid fill">
            <a:extLst>
              <a:ext uri="{FF2B5EF4-FFF2-40B4-BE49-F238E27FC236}">
                <a16:creationId xmlns:a16="http://schemas.microsoft.com/office/drawing/2014/main" id="{9FBDE1C7-1641-A628-D022-BFC6BED9AB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03297" y="3711390"/>
            <a:ext cx="1403307" cy="14033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702153">
            <a:off x="-5590585" y="5014354"/>
            <a:ext cx="9933805" cy="8728809"/>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3208518" y="4431944"/>
            <a:ext cx="11870963" cy="1626792"/>
          </a:xfrm>
          <a:prstGeom prst="rect">
            <a:avLst/>
          </a:prstGeom>
        </p:spPr>
        <p:txBody>
          <a:bodyPr wrap="square" lIns="0" tIns="0" rIns="0" bIns="0" rtlCol="0" anchor="t">
            <a:spAutoFit/>
          </a:bodyPr>
          <a:lstStyle/>
          <a:p>
            <a:pPr algn="ctr">
              <a:lnSpc>
                <a:spcPts val="13774"/>
              </a:lnSpc>
            </a:pPr>
            <a:r>
              <a:rPr lang="en-US" sz="9981" spc="978">
                <a:solidFill>
                  <a:srgbClr val="231F20"/>
                </a:solidFill>
                <a:latin typeface="Oswald Bold"/>
              </a:rPr>
              <a:t>DEMONSTRATION</a:t>
            </a:r>
          </a:p>
        </p:txBody>
      </p:sp>
      <p:sp>
        <p:nvSpPr>
          <p:cNvPr id="7" name="Freeform 7"/>
          <p:cNvSpPr/>
          <p:nvPr/>
        </p:nvSpPr>
        <p:spPr>
          <a:xfrm rot="2797852">
            <a:off x="11662606" y="-461930"/>
            <a:ext cx="10749463" cy="4098201"/>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91158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915D511ED0C742959F99C2D48EF1A5" ma:contentTypeVersion="13" ma:contentTypeDescription="Create a new document." ma:contentTypeScope="" ma:versionID="0cff7b1cee6e2b3fecef1ff8ea01143b">
  <xsd:schema xmlns:xsd="http://www.w3.org/2001/XMLSchema" xmlns:xs="http://www.w3.org/2001/XMLSchema" xmlns:p="http://schemas.microsoft.com/office/2006/metadata/properties" xmlns:ns3="58623f75-54c3-400e-bb29-ebf0b5b2f8e5" xmlns:ns4="b4e88308-bfe3-490b-aab2-f2f6bf8c5acb" targetNamespace="http://schemas.microsoft.com/office/2006/metadata/properties" ma:root="true" ma:fieldsID="afe0a704e3693cb0ba2551c61efe7e4f" ns3:_="" ns4:_="">
    <xsd:import namespace="58623f75-54c3-400e-bb29-ebf0b5b2f8e5"/>
    <xsd:import namespace="b4e88308-bfe3-490b-aab2-f2f6bf8c5ac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623f75-54c3-400e-bb29-ebf0b5b2f8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88308-bfe3-490b-aab2-f2f6bf8c5ac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67E06B-8485-4570-BCEF-35F5AEEBA638}">
  <ds:schemaRefs>
    <ds:schemaRef ds:uri="58623f75-54c3-400e-bb29-ebf0b5b2f8e5"/>
    <ds:schemaRef ds:uri="b4e88308-bfe3-490b-aab2-f2f6bf8c5a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F199CF-F776-4DCF-9C81-EFACBB3F3F95}">
  <ds:schemaRefs>
    <ds:schemaRef ds:uri="http://schemas.microsoft.com/sharepoint/v3/contenttype/forms"/>
  </ds:schemaRefs>
</ds:datastoreItem>
</file>

<file path=customXml/itemProps3.xml><?xml version="1.0" encoding="utf-8"?>
<ds:datastoreItem xmlns:ds="http://schemas.openxmlformats.org/officeDocument/2006/customXml" ds:itemID="{D0F645C9-31BB-4AB3-8A77-EC26D6A08479}">
  <ds:schemaRefs>
    <ds:schemaRef ds:uri="b4e88308-bfe3-490b-aab2-f2f6bf8c5acb"/>
    <ds:schemaRef ds:uri="http://schemas.openxmlformats.org/package/2006/metadata/core-properties"/>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58623f75-54c3-400e-bb29-ebf0b5b2f8e5"/>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919</Words>
  <Application>Microsoft Office PowerPoint</Application>
  <PresentationFormat>Custom</PresentationFormat>
  <Paragraphs>127</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Oswald Bold Italics</vt:lpstr>
      <vt:lpstr>Aptos</vt:lpstr>
      <vt:lpstr>DM Sans Bold</vt:lpstr>
      <vt:lpstr>Oswald</vt:lpstr>
      <vt:lpstr>Oswald Bold</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Parviz Atakishiyev</dc:creator>
  <cp:lastModifiedBy>Parviz Atakishiyev</cp:lastModifiedBy>
  <cp:revision>1</cp:revision>
  <dcterms:created xsi:type="dcterms:W3CDTF">2006-08-16T00:00:00Z</dcterms:created>
  <dcterms:modified xsi:type="dcterms:W3CDTF">2024-05-21T10:58:28Z</dcterms:modified>
  <dc:identifier>DAGFqiV6HD4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0x0101004B915D511ED0C742959F99C2D48EF1A5</vt:lpwstr>
  </property>
</Properties>
</file>